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71"/>
  </p:notesMasterIdLst>
  <p:handoutMasterIdLst>
    <p:handoutMasterId r:id="rId72"/>
  </p:handoutMasterIdLst>
  <p:sldIdLst>
    <p:sldId id="256" r:id="rId5"/>
    <p:sldId id="375" r:id="rId6"/>
    <p:sldId id="420" r:id="rId7"/>
    <p:sldId id="421" r:id="rId8"/>
    <p:sldId id="422" r:id="rId9"/>
    <p:sldId id="423" r:id="rId10"/>
    <p:sldId id="424" r:id="rId11"/>
    <p:sldId id="426" r:id="rId12"/>
    <p:sldId id="427" r:id="rId13"/>
    <p:sldId id="428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01" r:id="rId24"/>
    <p:sldId id="402" r:id="rId25"/>
    <p:sldId id="403" r:id="rId26"/>
    <p:sldId id="440" r:id="rId27"/>
    <p:sldId id="404" r:id="rId28"/>
    <p:sldId id="405" r:id="rId29"/>
    <p:sldId id="406" r:id="rId30"/>
    <p:sldId id="407" r:id="rId31"/>
    <p:sldId id="408" r:id="rId32"/>
    <p:sldId id="410" r:id="rId33"/>
    <p:sldId id="411" r:id="rId34"/>
    <p:sldId id="412" r:id="rId35"/>
    <p:sldId id="413" r:id="rId36"/>
    <p:sldId id="414" r:id="rId37"/>
    <p:sldId id="415" r:id="rId38"/>
    <p:sldId id="417" r:id="rId39"/>
    <p:sldId id="416" r:id="rId40"/>
    <p:sldId id="418" r:id="rId41"/>
    <p:sldId id="441" r:id="rId42"/>
    <p:sldId id="379" r:id="rId43"/>
    <p:sldId id="442" r:id="rId44"/>
    <p:sldId id="443" r:id="rId45"/>
    <p:sldId id="445" r:id="rId46"/>
    <p:sldId id="446" r:id="rId47"/>
    <p:sldId id="444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19" r:id="rId58"/>
    <p:sldId id="456" r:id="rId59"/>
    <p:sldId id="457" r:id="rId60"/>
    <p:sldId id="458" r:id="rId61"/>
    <p:sldId id="459" r:id="rId62"/>
    <p:sldId id="460" r:id="rId63"/>
    <p:sldId id="425" r:id="rId64"/>
    <p:sldId id="461" r:id="rId65"/>
    <p:sldId id="462" r:id="rId66"/>
    <p:sldId id="463" r:id="rId67"/>
    <p:sldId id="464" r:id="rId68"/>
    <p:sldId id="465" r:id="rId69"/>
    <p:sldId id="466" r:id="rId70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9161E-5972-444C-A505-CF70DD02DAD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5739A-D792-4778-869B-AF3B469182A6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5739A-D792-4778-869B-AF3B469182A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D58FF-1BEC-4BA2-A98F-E8B874A614E6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86C96-7730-49F4-B9BD-342C67B89FD9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503D7-0614-4BCD-99F8-FCB902204E2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1A3BB-7ABF-48D1-A8F8-5AB73194B089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5F33C-7282-492D-A919-CBF4DF55C8B2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1E3A6-23F2-479A-B3FF-7405255C6D97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37DF17-C4FA-468B-AFA9-19A12BF3BAA1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74E9F-CC8D-41D7-8954-C9AC18A30791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D8A06-D25C-4D96-B5FE-8B7124020F3F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EFCB6-1C7E-4209-8C1A-A522D18D6B01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11C12-24AF-4AF6-970D-765310755CEA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F80C6-B270-443C-9CCC-28517BE11D8C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E265C-4BB5-45B3-83E8-A024D2DF99DD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E143-E477-4043-9082-220CEBB9C9F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999CD-4A0F-4837-8F5F-63DA0D1779D3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1BCBE-92A2-44FA-9D79-5A16A5C20717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53DA0-397A-4648-A6AA-BE423DDCDF59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0491B-C6B0-4308-8DBB-720DAC644C73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225F1-AB94-4A44-8AE4-CD7C63849A13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B261A-C85F-41A4-9FF9-CAD39D1CB721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580368-5ADF-4DB1-983E-0D4669041C9C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54572-112E-4FAB-86AD-8F8991B82040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398A2-1F4C-4F8F-B03C-D710C0C37832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EE1C9-8157-4D59-9006-D6A10F55F595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7D4367-C40E-4A39-94F6-D677EE39B6D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2758F-DDFE-4691-B0FF-28860C8AFC29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022BD-A3C6-43EF-84B4-CA1FEA390DE4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9F537-5F8B-44CA-BB34-C92F9C345FA1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9F537-5F8B-44CA-BB34-C92F9C345FA1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BFC80-3AA3-4250-A05E-120376CCE54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DEFDF-66A4-4034-A627-5C32E59F543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B9FC6-B1CE-46D9-A65A-59E0F3DFF4B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0F1B5-9358-4811-A54C-A57D97F74670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4/6/24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4/6/24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4/6/24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4/6/24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4/6/24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4/6/24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4/6/24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4/6/24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4/6/24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4/6/24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4/6/24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4/6/24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</a:t>
            </a:r>
            <a:r>
              <a:rPr lang="en-US" altLang="zh-CN" dirty="0">
                <a:latin typeface="Helvetica Neue"/>
              </a:rPr>
              <a:t>8</a:t>
            </a:r>
            <a:r>
              <a:rPr lang="en-US" dirty="0">
                <a:latin typeface="Helvetica Neue"/>
              </a:rPr>
              <a:t>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Minimum Spanning Tree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EE7F-9287-58B4-6180-725B3DEE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formulation of MST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37557-B6FB-A522-17C6-5477D44E4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connected,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set of pins,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set of possible interconnections between pairs of pins</a:t>
                </a:r>
              </a:p>
              <a:p>
                <a:pPr lvl="1"/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a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specifies the cost to connect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goal is to find an acyclic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that connects all the vertices and those total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minimized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37557-B6FB-A522-17C6-5477D44E4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attempting to find the best means of connecting a number of locations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Minimize the number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of bridges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Costs not strictly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 err="1">
                <a:latin typeface="Arial" charset="0"/>
                <a:cs typeface="Arial" charset="0"/>
              </a:rPr>
              <a:t>dependant</a:t>
            </a:r>
            <a:r>
              <a:rPr lang="en-US" altLang="en-US" dirty="0">
                <a:latin typeface="Arial" charset="0"/>
                <a:cs typeface="Arial" charset="0"/>
              </a:rPr>
              <a:t> on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distances</a:t>
            </a:r>
          </a:p>
        </p:txBody>
      </p:sp>
      <p:pic>
        <p:nvPicPr>
          <p:cNvPr id="22532" name="Picture 4" descr="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924050"/>
            <a:ext cx="3252788" cy="30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5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924050"/>
            <a:ext cx="3252788" cy="30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minimum spanning tree will provide the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243683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CC9A-8B9E-5F8A-DEB9-3224AA79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7C5F1-FEE6-7CCB-CADA-D0CF207F7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and chip interconnection is also a typical application</a:t>
            </a:r>
          </a:p>
        </p:txBody>
      </p:sp>
      <p:pic>
        <p:nvPicPr>
          <p:cNvPr id="1028" name="Picture 4" descr="PDF] A Survey on Steiner Tree Construction and Global Routing for VLSI  Design | Semantic Scholar">
            <a:extLst>
              <a:ext uri="{FF2B5EF4-FFF2-40B4-BE49-F238E27FC236}">
                <a16:creationId xmlns:a16="http://schemas.microsoft.com/office/drawing/2014/main" id="{47139424-DC06-5249-50A1-7EDA49EA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2" y="1516975"/>
            <a:ext cx="5722917" cy="32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0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2DA1-5FC2-4013-A714-C0F26DEA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approach for solving 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B00A-E8EE-4618-8F73-CDD64DD2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greedy</a:t>
            </a:r>
            <a:r>
              <a:rPr lang="en-US" dirty="0"/>
              <a:t> algorithm is any algorithm that follows the problem-solving heuristic of making the locally optimal choice at each stage</a:t>
            </a:r>
            <a:r>
              <a:rPr lang="en-US" i="1" dirty="0"/>
              <a:t>. – Wikipedia</a:t>
            </a:r>
          </a:p>
          <a:p>
            <a:r>
              <a:rPr lang="en-US" dirty="0"/>
              <a:t>Fortunately, MST can be solved with greedy algorithm</a:t>
            </a:r>
          </a:p>
          <a:p>
            <a:pPr lvl="1"/>
            <a:r>
              <a:rPr lang="en-US" dirty="0"/>
              <a:t>Iteratively select a local optimal </a:t>
            </a:r>
            <a:r>
              <a:rPr lang="en-US" dirty="0">
                <a:solidFill>
                  <a:srgbClr val="0000FF"/>
                </a:solidFill>
              </a:rPr>
              <a:t>safe</a:t>
            </a:r>
            <a:r>
              <a:rPr lang="en-US" dirty="0"/>
              <a:t> edge into the tree</a:t>
            </a:r>
          </a:p>
          <a:p>
            <a:pPr lvl="1"/>
            <a:r>
              <a:rPr lang="en-US" dirty="0"/>
              <a:t>Will result in global optimality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86321-EF16-6973-523F-DB812B79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75" y="2847291"/>
            <a:ext cx="4940511" cy="20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6976-0593-C054-6022-45FBF3D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Generic-MST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23EF3-FD7F-EE0A-AAD8-805F0D8D56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greedy algorithm is optimal given the following loop invariant</a:t>
                </a:r>
              </a:p>
              <a:p>
                <a:pPr lvl="1"/>
                <a:r>
                  <a:rPr lang="en-US" dirty="0"/>
                  <a:t>Prior to each iteration, </a:t>
                </a:r>
                <a:r>
                  <a:rPr lang="en-US" i="1" dirty="0"/>
                  <a:t>A</a:t>
                </a:r>
                <a:r>
                  <a:rPr lang="en-US" dirty="0"/>
                  <a:t> is a subset of some minimum spanning tree</a:t>
                </a:r>
              </a:p>
              <a:p>
                <a:r>
                  <a:rPr lang="en-US" dirty="0"/>
                  <a:t>If this invariant always holds, then when we construct a tree, </a:t>
                </a:r>
                <a:r>
                  <a:rPr lang="en-US" i="1" dirty="0"/>
                  <a:t>A</a:t>
                </a:r>
                <a:r>
                  <a:rPr lang="en-US" dirty="0"/>
                  <a:t> is automatically become one minimum spanning tree</a:t>
                </a:r>
              </a:p>
              <a:p>
                <a:r>
                  <a:rPr lang="en-US" dirty="0"/>
                  <a:t>The question is how to maintain the invariant</a:t>
                </a:r>
              </a:p>
              <a:p>
                <a:r>
                  <a:rPr lang="en-US" dirty="0"/>
                  <a:t>We call an edge (u, v) safe if adding it to A keep the invariant</a:t>
                </a:r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is also a subset of a minimum spanning tree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23EF3-FD7F-EE0A-AAD8-805F0D8D56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3FAD2E-85B4-FDAA-ABDB-BCB797D2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96" y="3511138"/>
            <a:ext cx="3859856" cy="16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6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122D-9C5A-19CA-FBD5-01EE7D8C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edges are safe?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9FBCA-0E4B-5DA1-A58E-C1C35093C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find the properties that recognizes a safe edge.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00FF"/>
                    </a:solidFill>
                  </a:rPr>
                  <a:t>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partition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crosses</a:t>
                </a:r>
                <a:r>
                  <a:rPr lang="en-US" dirty="0"/>
                  <a:t> the cut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if one of its endpoints belongs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the other belongs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cut </a:t>
                </a:r>
                <a:r>
                  <a:rPr lang="en-US" dirty="0">
                    <a:solidFill>
                      <a:srgbClr val="0000FF"/>
                    </a:solidFill>
                  </a:rPr>
                  <a:t>respects</a:t>
                </a:r>
                <a:r>
                  <a:rPr lang="en-US" dirty="0"/>
                  <a:t>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edges if no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crosses the cut</a:t>
                </a:r>
              </a:p>
              <a:p>
                <a:r>
                  <a:rPr lang="en-US" dirty="0"/>
                  <a:t>An edge is a </a:t>
                </a:r>
                <a:r>
                  <a:rPr lang="en-US" dirty="0">
                    <a:solidFill>
                      <a:srgbClr val="0000FF"/>
                    </a:solidFill>
                  </a:rPr>
                  <a:t>light edge </a:t>
                </a:r>
                <a:r>
                  <a:rPr lang="en-US" dirty="0"/>
                  <a:t>crossing a cut if its weight is the minimum of any edge crossing the cut</a:t>
                </a:r>
              </a:p>
              <a:p>
                <a:pPr lvl="1"/>
                <a:r>
                  <a:rPr lang="en-US" dirty="0"/>
                  <a:t>In the figure below (d, c) is the unique light edge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9FBCA-0E4B-5DA1-A58E-C1C35093C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5E75679-DD3F-1D59-2BEC-B07F50D9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27" y="3546464"/>
            <a:ext cx="4562506" cy="15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095A0-BFEC-CC4F-C617-4B966537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95" y="3330780"/>
            <a:ext cx="5209558" cy="1736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EBD2-2F3C-C9C7-CB8D-A3F339B2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edges are safe?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23C1C-688E-0FBF-7B10-E99F7B9DE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subset of some minimum spanning tree</a:t>
                </a:r>
              </a:p>
              <a:p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any cut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respects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a light edge crossing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00FF"/>
                    </a:solidFill>
                  </a:rPr>
                  <a:t>safe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figure, let’s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edge</a:t>
                </a:r>
              </a:p>
              <a:p>
                <a:r>
                  <a:rPr lang="en-US" dirty="0"/>
                  <a:t>We can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’={(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and it is a subset of some minimum spanning tree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23C1C-688E-0FBF-7B10-E99F7B9D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73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6574-F949-2A06-3358-235D35F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in short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BD82A-E50B-B47A-D196-8A014B112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cut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, we always requires one edge to connect the two partitions to form a spanning tree</a:t>
                </a:r>
              </a:p>
              <a:p>
                <a:r>
                  <a:rPr lang="en-US" dirty="0"/>
                  <a:t>We can try exchanging any other edge for the light edge and the resulting weight can only increases or stay the same</a:t>
                </a:r>
              </a:p>
              <a:p>
                <a:r>
                  <a:rPr lang="en-US" dirty="0"/>
                  <a:t>CLRS has a more complete proof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BD82A-E50B-B47A-D196-8A014B112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6A1556-2FEF-2A64-4CC0-743AEBCC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837" y="2571750"/>
            <a:ext cx="2544124" cy="2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72B1-8D2D-2EB0-27A8-6BD487ED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6FCB4-34AC-4E7C-BC15-CCF27D25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edges in ascending order of weights</a:t>
            </a:r>
          </a:p>
          <a:p>
            <a:r>
              <a:rPr lang="en-US" dirty="0"/>
              <a:t>Make each vertex a set at initialization</a:t>
            </a:r>
          </a:p>
          <a:p>
            <a:r>
              <a:rPr lang="en-US" dirty="0"/>
              <a:t>Iterate over all the edges</a:t>
            </a:r>
          </a:p>
          <a:p>
            <a:pPr lvl="1"/>
            <a:r>
              <a:rPr lang="en-US" dirty="0"/>
              <a:t>If the two endpoints are not in the same set (they haven’t been connected), add the edge to the tree and merge the sets of the endpoints (connected them)</a:t>
            </a:r>
          </a:p>
          <a:p>
            <a:pPr lvl="1"/>
            <a:r>
              <a:rPr lang="en-US" dirty="0"/>
              <a:t>If the two endpoints have already in the same set, skip the edge</a:t>
            </a:r>
          </a:p>
        </p:txBody>
      </p:sp>
    </p:spTree>
    <p:extLst>
      <p:ext uri="{BB962C8B-B14F-4D97-AF65-F5344CB8AC3E}">
        <p14:creationId xmlns:p14="http://schemas.microsoft.com/office/powerpoint/2010/main" val="14044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B28D-D7C3-EAA8-BE53-EBF63040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D497-36E4-E676-BD8D-0A13F447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MST problem</a:t>
            </a:r>
          </a:p>
          <a:p>
            <a:pPr lvl="1"/>
            <a:r>
              <a:rPr lang="en-US" dirty="0"/>
              <a:t>Problem formulation 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/>
              <a:t>Prim’s Algorithm</a:t>
            </a:r>
          </a:p>
          <a:p>
            <a:r>
              <a:rPr lang="en-US" dirty="0"/>
              <a:t>Kruskal’s algorithm</a:t>
            </a:r>
          </a:p>
        </p:txBody>
      </p:sp>
    </p:spTree>
    <p:extLst>
      <p:ext uri="{BB962C8B-B14F-4D97-AF65-F5344CB8AC3E}">
        <p14:creationId xmlns:p14="http://schemas.microsoft.com/office/powerpoint/2010/main" val="222733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Let us give a weight to each of the edges</a:t>
            </a:r>
          </a:p>
        </p:txBody>
      </p:sp>
      <p:pic>
        <p:nvPicPr>
          <p:cNvPr id="8" name="Picture 2" descr="C:\Users\dwharder\Desktop\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1" y="1653648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First, we sort the edges based on weight</a:t>
            </a:r>
          </a:p>
        </p:txBody>
      </p:sp>
      <p:pic>
        <p:nvPicPr>
          <p:cNvPr id="8" name="Picture 2" descr="C:\Users\dwharder\Desktop\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59069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5610" y="118586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/>
              <a:t>{C, E}</a:t>
            </a:r>
          </a:p>
          <a:p>
            <a:pPr algn="ctr"/>
            <a:r>
              <a:rPr lang="en-CA" sz="1500" dirty="0"/>
              <a:t>{H, I}</a:t>
            </a:r>
          </a:p>
          <a:p>
            <a:pPr algn="ctr"/>
            <a:r>
              <a:rPr lang="en-CA" sz="1500" dirty="0"/>
              <a:t>{G, I}</a:t>
            </a:r>
          </a:p>
          <a:p>
            <a:pPr algn="ctr"/>
            <a:r>
              <a:rPr lang="en-CA" sz="1500" dirty="0"/>
              <a:t>{F, G}</a:t>
            </a:r>
          </a:p>
          <a:p>
            <a:pPr algn="ctr"/>
            <a:r>
              <a:rPr lang="en-CA" sz="1500" dirty="0"/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</p:spTree>
    <p:extLst>
      <p:ext uri="{BB962C8B-B14F-4D97-AF65-F5344CB8AC3E}">
        <p14:creationId xmlns:p14="http://schemas.microsoft.com/office/powerpoint/2010/main" val="97072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start by adding edge {C, E}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1236" y="7620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/>
              <a:t>{H, I}</a:t>
            </a:r>
          </a:p>
          <a:p>
            <a:pPr algn="ctr"/>
            <a:r>
              <a:rPr lang="en-CA" sz="1500" dirty="0"/>
              <a:t>{G, I}</a:t>
            </a:r>
          </a:p>
          <a:p>
            <a:pPr algn="ctr"/>
            <a:r>
              <a:rPr lang="en-CA" sz="1500" dirty="0"/>
              <a:t>{F, G}</a:t>
            </a:r>
          </a:p>
          <a:p>
            <a:pPr algn="ctr"/>
            <a:r>
              <a:rPr lang="en-CA" sz="1500" dirty="0"/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22" name="Picture 18" descr="C:\Users\dwharder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099702" y="230018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5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{H, I}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104" y="76201"/>
            <a:ext cx="7072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/>
              <a:t>{G, I}</a:t>
            </a:r>
          </a:p>
          <a:p>
            <a:pPr algn="ctr"/>
            <a:r>
              <a:rPr lang="en-CA" sz="1500" dirty="0"/>
              <a:t>{F, G}</a:t>
            </a:r>
          </a:p>
          <a:p>
            <a:pPr algn="ctr"/>
            <a:r>
              <a:rPr lang="en-CA" sz="1500" dirty="0"/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21" name="Picture 33" descr="C:\Users\dwharder\Desktop\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198570" y="437420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{G, I}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104" y="35286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/>
              <a:t>{F, G}</a:t>
            </a:r>
          </a:p>
          <a:p>
            <a:pPr algn="ctr"/>
            <a:r>
              <a:rPr lang="en-CA" sz="1500" dirty="0"/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32" descr="C:\Users\dwharder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198570" y="59824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{F, G}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104" y="0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/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31" descr="C:\Users\dwharder\Desktop\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198570" y="773624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31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{B, E}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104" y="52110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/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30" descr="C:\Users\dwharder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198570" y="1023900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57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{E, H}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This coalesces the two spanning sub-trees into 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47496" y="7620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29" descr="C:\Users\dwharder\Desktop\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55962" y="1258225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{B, C}, but it creates a cycle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55610" y="7620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/>
              <a:t>{B, C}</a:t>
            </a:r>
          </a:p>
          <a:p>
            <a:pPr algn="ctr"/>
            <a:r>
              <a:rPr lang="en-CA" sz="1500" dirty="0"/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28" descr="C:\Users\dwharder\Desktop\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64076" y="146575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5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{H, K}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9361" y="40235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/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pic>
        <p:nvPicPr>
          <p:cNvPr id="5" name="Picture 27" descr="C:\Users\dwharder\Desktop\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87827" y="163466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4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Given a connected graph with </a:t>
            </a:r>
            <a:r>
              <a:rPr lang="en-US" altLang="en-US">
                <a:latin typeface="Times New Roman" pitchFamily="18" charset="0"/>
                <a:cs typeface="Arial" charset="0"/>
              </a:rPr>
              <a:t>|V| =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vertices, a spanning tree is defined a collection of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edges which connect all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vertices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vertices and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edges define a connected sub-graph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spanning tree is not necessarily unique</a:t>
            </a:r>
          </a:p>
        </p:txBody>
      </p:sp>
    </p:spTree>
    <p:extLst>
      <p:ext uri="{BB962C8B-B14F-4D97-AF65-F5344CB8AC3E}">
        <p14:creationId xmlns:p14="http://schemas.microsoft.com/office/powerpoint/2010/main" val="1383102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{H, L}</a:t>
            </a:r>
          </a:p>
        </p:txBody>
      </p:sp>
      <p:pic>
        <p:nvPicPr>
          <p:cNvPr id="5" name="Picture 26" descr="C:\Users\dwharder\Desktop\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6234" y="40235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/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04700" y="1838187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7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add edge {D, E}</a:t>
            </a:r>
          </a:p>
        </p:txBody>
      </p:sp>
      <p:pic>
        <p:nvPicPr>
          <p:cNvPr id="5" name="Picture 25" descr="C:\Users\dwharder\Desktop\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1859" y="7620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40325" y="2083827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48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{G, H}, but it creates a cycle</a:t>
            </a:r>
          </a:p>
        </p:txBody>
      </p:sp>
      <p:pic>
        <p:nvPicPr>
          <p:cNvPr id="5" name="Picture 24" descr="C:\Users\dwharder\Desktop\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8733" y="5564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/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57199" y="2269737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4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{I, K}, but it creates a cycle</a:t>
            </a:r>
          </a:p>
        </p:txBody>
      </p:sp>
      <p:pic>
        <p:nvPicPr>
          <p:cNvPr id="5" name="Picture 23" descr="C:\Users\dwharder\Desktop\a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1860" y="76201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/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40326" y="2493620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93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{B, D}, but it creates a cycle</a:t>
            </a:r>
          </a:p>
        </p:txBody>
      </p:sp>
      <p:pic>
        <p:nvPicPr>
          <p:cNvPr id="5" name="Picture 22" descr="C:\Users\dwharder\Desktop\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9984" y="0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{I, K}</a:t>
            </a:r>
          </a:p>
          <a:p>
            <a:pPr algn="ctr"/>
            <a:r>
              <a:rPr lang="en-CA" sz="1500" dirty="0"/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28450" y="262709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6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dwharder\Desktop\a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217" y="-132554"/>
            <a:ext cx="8904157" cy="536972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{D, F}, but it creates a cycle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6234" y="11535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{I,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D}</a:t>
            </a:r>
          </a:p>
          <a:p>
            <a:pPr algn="ctr"/>
            <a:r>
              <a:rPr lang="en-CA" sz="1500" dirty="0"/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4700" y="2835601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242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try adding {E, G}, but it creates a cycle</a:t>
            </a:r>
          </a:p>
        </p:txBody>
      </p:sp>
      <p:pic>
        <p:nvPicPr>
          <p:cNvPr id="5" name="Picture 20" descr="C:\Users\dwharder\Desktop\a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6218" y="503768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{I,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D}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{D, F}</a:t>
            </a:r>
          </a:p>
          <a:p>
            <a:pPr algn="ctr"/>
            <a:r>
              <a:rPr lang="en-CA" sz="1500" dirty="0"/>
              <a:t>{E, G}</a:t>
            </a:r>
          </a:p>
          <a:p>
            <a:pPr algn="ctr"/>
            <a:r>
              <a:rPr lang="en-CA" sz="1500" dirty="0"/>
              <a:t>{K, L}</a:t>
            </a:r>
          </a:p>
          <a:p>
            <a:pPr algn="ctr"/>
            <a:r>
              <a:rPr lang="en-CA" sz="1500" dirty="0"/>
              <a:t>{J, K}</a:t>
            </a:r>
          </a:p>
          <a:p>
            <a:pPr algn="ctr"/>
            <a:r>
              <a:rPr lang="en-CA" sz="1500" dirty="0"/>
              <a:t>{J, I}</a:t>
            </a:r>
          </a:p>
          <a:p>
            <a:pPr algn="ctr"/>
            <a:r>
              <a:rPr lang="en-CA" sz="1500" dirty="0"/>
              <a:t>{J, G}</a:t>
            </a:r>
          </a:p>
          <a:p>
            <a:pPr algn="ctr"/>
            <a:r>
              <a:rPr lang="en-CA" sz="1500" dirty="0"/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34684" y="3537508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3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By observation, we can still add edges {J, K} and {A, B}</a:t>
            </a:r>
          </a:p>
        </p:txBody>
      </p:sp>
      <p:pic>
        <p:nvPicPr>
          <p:cNvPr id="4" name="Picture 19" descr="C:\Users\dwharder\Desktop\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0104" y="0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{I,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D}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{D, F}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{E, G}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{K,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{J,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{J, I}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{J,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8570" y="323706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98877" y="3447138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99184" y="3655426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99490" y="3863715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98570" y="3443533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96805" y="4066204"/>
            <a:ext cx="26674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36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dwharder\Desktop\a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61660"/>
            <a:ext cx="3241829" cy="3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Having added {A, B}, we now have 11 edges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terminate the loop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have our minimum spanning tree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6205" y="0"/>
            <a:ext cx="70724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>
                <a:solidFill>
                  <a:srgbClr val="FF0000"/>
                </a:solidFill>
              </a:rPr>
              <a:t>{C,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{G, I}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{F,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{B, E}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{E,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C}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K}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{H,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{D, E}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{G, H}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{I,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{B, D}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{D, F}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{E, G}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{K, L}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{J, K}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{J, I}</a:t>
            </a:r>
          </a:p>
          <a:p>
            <a:pPr algn="ctr"/>
            <a:r>
              <a:rPr lang="en-CA" sz="1500" dirty="0">
                <a:solidFill>
                  <a:schemeClr val="bg1">
                    <a:lumMod val="85000"/>
                  </a:schemeClr>
                </a:solidFill>
              </a:rPr>
              <a:t>{J, G}</a:t>
            </a:r>
          </a:p>
          <a:p>
            <a:pPr algn="ctr"/>
            <a:r>
              <a:rPr lang="en-CA" sz="1500" dirty="0">
                <a:solidFill>
                  <a:srgbClr val="FF0000"/>
                </a:solidFill>
              </a:rPr>
              <a:t>{A, B}</a:t>
            </a:r>
          </a:p>
          <a:p>
            <a:pPr algn="ctr"/>
            <a:r>
              <a:rPr lang="en-CA" sz="1500" dirty="0"/>
              <a:t>{A, D}</a:t>
            </a:r>
          </a:p>
          <a:p>
            <a:pPr algn="ctr"/>
            <a:r>
              <a:rPr lang="en-CA" sz="1500" dirty="0"/>
              <a:t>{E, F}</a:t>
            </a:r>
          </a:p>
        </p:txBody>
      </p:sp>
    </p:spTree>
    <p:extLst>
      <p:ext uri="{BB962C8B-B14F-4D97-AF65-F5344CB8AC3E}">
        <p14:creationId xmlns:p14="http://schemas.microsoft.com/office/powerpoint/2010/main" val="386054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Implementation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would store the edges and their weights in an array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would sort the edges using either quicksort or some distribution sort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To determine if a cycle is created, we could perform a traversal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A run-time of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Consequently, the run-time would be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 + 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dirty="0"/>
              <a:t>·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However,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O(|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O(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 O(2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 = O(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Consequently, the run-time would be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 + 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 =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dirty="0"/>
              <a:t>·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critical operation is determining if two vertices are connected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266700" indent="-26670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8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graph has </a:t>
            </a:r>
            <a:r>
              <a:rPr lang="en-US" altLang="en-US">
                <a:latin typeface="Times New Roman" pitchFamily="18" charset="0"/>
                <a:cs typeface="Arial" charset="0"/>
              </a:rPr>
              <a:t>16</a:t>
            </a:r>
            <a:r>
              <a:rPr lang="en-US" altLang="en-US">
                <a:latin typeface="Arial" charset="0"/>
                <a:cs typeface="Arial" charset="0"/>
              </a:rPr>
              <a:t> vertices and </a:t>
            </a:r>
            <a:r>
              <a:rPr lang="en-US" altLang="en-US">
                <a:latin typeface="Times New Roman" pitchFamily="18" charset="0"/>
                <a:cs typeface="Arial" charset="0"/>
              </a:rPr>
              <a:t>35</a:t>
            </a:r>
            <a:r>
              <a:rPr lang="en-US" altLang="en-US">
                <a:latin typeface="Arial" charset="0"/>
                <a:cs typeface="Arial" charset="0"/>
              </a:rPr>
              <a:t> edges</a:t>
            </a:r>
          </a:p>
        </p:txBody>
      </p:sp>
      <p:pic>
        <p:nvPicPr>
          <p:cNvPr id="12292" name="Picture 7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2409825"/>
            <a:ext cx="458986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41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DF0E-6807-D575-AABB-BBBB8351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Disjoint-set implementation for Kruskal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2E98-E2E2-B628-EBEE-D49C257A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disjoint set data structure has the following average run-times: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Checking if two vertices are in the same set is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Taking the union of two disjoint sets is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all possible sizes of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 =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Thus, checking and building the minimum spanning tree is now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355600" indent="-35560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dominant time is now the time required to sort the edges: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Using quicksort, the run-time is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ln(|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 =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ln(|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|))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50231-5E48-6F71-3DE9-2E62E433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99" y="3223794"/>
            <a:ext cx="4254335" cy="19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7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CFF4-742E-550F-A179-5C752C24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5192-5A45-BC66-ACA2-6DB01162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Prim’s algorithm for finding the minimum spanning tree states: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Start with an arbitrary vertex to form a minimum spanning tree on one vertex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At each step, add that vertex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dirty="0">
                <a:latin typeface="Arial" charset="0"/>
                <a:cs typeface="Arial" charset="0"/>
              </a:rPr>
              <a:t> not yet in the minimum spanning tree that has an edge with least weight that connects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en-US" dirty="0">
                <a:latin typeface="Arial" charset="0"/>
                <a:cs typeface="Arial" charset="0"/>
              </a:rPr>
              <a:t>to the existing minimum spanning sub-tree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Continue until we have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US" altLang="en-US" dirty="0">
                <a:latin typeface="Arial" charset="0"/>
                <a:cs typeface="Arial" charset="0"/>
              </a:rPr>
              <a:t> edges and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vertices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8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Initialization: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Select a root node and set its distance as 0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Set the distance to all other vertices as ∞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Set all vertices to being unvisited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Set the parent pointer of all vertices to 0</a:t>
            </a:r>
          </a:p>
        </p:txBody>
      </p:sp>
    </p:spTree>
    <p:extLst>
      <p:ext uri="{BB962C8B-B14F-4D97-AF65-F5344CB8AC3E}">
        <p14:creationId xmlns:p14="http://schemas.microsoft.com/office/powerpoint/2010/main" val="25285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Iterate while there exists an unvisited vertex with distance &lt; ∞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Select that unvisited vertex with minimum distance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Mark that vertex as having been visited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each adjacent vertex, if the weight of the connecting edge is less than the current distance to that vertex: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Update the distance to equal the weight of the edge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Set the current vertex as the parent of the adjacent vertex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C571-D097-416E-8982-00F4DE5B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349E3-4347-A9B8-53EA-D2E368FE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80" y="703263"/>
            <a:ext cx="7046778" cy="40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1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 descr="st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28" y="2849905"/>
            <a:ext cx="183594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Let us find the minimum spanning tree for the following undirected weighted graph</a:t>
            </a:r>
          </a:p>
        </p:txBody>
      </p:sp>
    </p:spTree>
    <p:extLst>
      <p:ext uri="{BB962C8B-B14F-4D97-AF65-F5344CB8AC3E}">
        <p14:creationId xmlns:p14="http://schemas.microsoft.com/office/powerpoint/2010/main" val="1686058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First we set up the appropriate table and initialize it</a:t>
            </a:r>
          </a:p>
        </p:txBody>
      </p:sp>
      <p:graphicFrame>
        <p:nvGraphicFramePr>
          <p:cNvPr id="252012" name="Group 108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8973" name="Picture 111" descr="st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28" y="2849905"/>
            <a:ext cx="183594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16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Visiting vertex 1, we update vertices 2, 4, and 5</a:t>
            </a:r>
          </a:p>
        </p:txBody>
      </p:sp>
      <p:graphicFrame>
        <p:nvGraphicFramePr>
          <p:cNvPr id="241726" name="Group 62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9997" name="Picture 66" descr="s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23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s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977628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What these numbers really mean is that at this point, we could extend the trivial tree containing just the root node by one of the three possible children: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As we wish to find a </a:t>
            </a:r>
            <a:r>
              <a:rPr lang="en-US" altLang="en-US" i="1">
                <a:latin typeface="Arial" charset="0"/>
                <a:cs typeface="Arial" charset="0"/>
              </a:rPr>
              <a:t>minimum</a:t>
            </a:r>
            <a:r>
              <a:rPr lang="en-US" altLang="en-US">
                <a:latin typeface="Arial" charset="0"/>
                <a:cs typeface="Arial" charset="0"/>
              </a:rPr>
              <a:t> spanning tree, it makes sense we add that vertex with a connecting edge with least weight</a:t>
            </a:r>
          </a:p>
        </p:txBody>
      </p:sp>
    </p:spTree>
    <p:extLst>
      <p:ext uri="{BB962C8B-B14F-4D97-AF65-F5344CB8AC3E}">
        <p14:creationId xmlns:p14="http://schemas.microsoft.com/office/powerpoint/2010/main" val="1547553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next unvisited vertex with minimum distance is vertex 4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Update vertices 2, 7, 8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Don’t update vertex 5</a:t>
            </a:r>
          </a:p>
        </p:txBody>
      </p:sp>
      <p:graphicFrame>
        <p:nvGraphicFramePr>
          <p:cNvPr id="249920" name="Group 64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2045" name="Picture 69" descr="s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4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These </a:t>
            </a:r>
            <a:r>
              <a:rPr lang="en-US" altLang="en-US">
                <a:latin typeface="Times New Roman" pitchFamily="18" charset="0"/>
                <a:cs typeface="Arial" charset="0"/>
              </a:rPr>
              <a:t>15</a:t>
            </a:r>
            <a:r>
              <a:rPr lang="en-US" altLang="en-US">
                <a:latin typeface="Arial" charset="0"/>
                <a:cs typeface="Arial" charset="0"/>
              </a:rPr>
              <a:t> edges form a minimum spanning tree</a:t>
            </a:r>
          </a:p>
        </p:txBody>
      </p:sp>
      <p:pic>
        <p:nvPicPr>
          <p:cNvPr id="13316" name="Picture 4" descr="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2409825"/>
            <a:ext cx="458986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44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st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193131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Now that we have updated all vertices adjacent to vertex 4, we can extend the tree by adding one of the edges 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	(1, 5), (4, 2), (4, 7), or (4, 8)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add that edge with the least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weight: (4, 2) </a:t>
            </a:r>
          </a:p>
        </p:txBody>
      </p:sp>
    </p:spTree>
    <p:extLst>
      <p:ext uri="{BB962C8B-B14F-4D97-AF65-F5344CB8AC3E}">
        <p14:creationId xmlns:p14="http://schemas.microsoft.com/office/powerpoint/2010/main" val="1405389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Next visit vertex 2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Update 3, 5, and 6</a:t>
            </a:r>
          </a:p>
        </p:txBody>
      </p:sp>
      <p:graphicFrame>
        <p:nvGraphicFramePr>
          <p:cNvPr id="242751" name="Group 63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∞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4093" name="Picture 68" descr="s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83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Again looking at the shortest edges to each of the vertices adjacent to the current tree, we note that we can add (2, 6) with the least increase in weight</a:t>
            </a:r>
          </a:p>
        </p:txBody>
      </p:sp>
      <p:pic>
        <p:nvPicPr>
          <p:cNvPr id="45060" name="Picture 6" descr="st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45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Next, we visit vertex 6: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update vertices 5, 8, and 9</a:t>
            </a:r>
          </a:p>
        </p:txBody>
      </p:sp>
      <p:graphicFrame>
        <p:nvGraphicFramePr>
          <p:cNvPr id="250946" name="Group 66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6141" name="Picture 70" descr="st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40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edge with least weight is (2, 3)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This adds the weight of 2 to the weight minimum spanning tree</a:t>
            </a:r>
          </a:p>
        </p:txBody>
      </p:sp>
      <p:pic>
        <p:nvPicPr>
          <p:cNvPr id="47108" name="Picture 5" descr="st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22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Next, we visit vertex 3 and update 5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graphicFrame>
        <p:nvGraphicFramePr>
          <p:cNvPr id="243778" name="Group 66"/>
          <p:cNvGraphicFramePr>
            <a:graphicFrameLocks noGrp="1"/>
          </p:cNvGraphicFramePr>
          <p:nvPr/>
        </p:nvGraphicFramePr>
        <p:xfrm>
          <a:off x="5868591" y="2085975"/>
          <a:ext cx="1997869" cy="3071261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8189" name="Picture 69" descr="st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32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At this point, we can extend the tree by adding the edge (3, 5)</a:t>
            </a:r>
          </a:p>
        </p:txBody>
      </p:sp>
      <p:pic>
        <p:nvPicPr>
          <p:cNvPr id="49156" name="Picture 5" descr="st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54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Visiting vertex 5, we update 7, 8, 9</a:t>
            </a:r>
          </a:p>
        </p:txBody>
      </p:sp>
      <p:graphicFrame>
        <p:nvGraphicFramePr>
          <p:cNvPr id="244800" name="Group 64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0237" name="Picture 68" descr="st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90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At this point, there are three possible edges which we could include which will extend the tree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edge to 8 has the least weight</a:t>
            </a:r>
          </a:p>
        </p:txBody>
      </p:sp>
      <p:pic>
        <p:nvPicPr>
          <p:cNvPr id="51204" name="Picture 5" descr="st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33111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411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Visiting vertex 8, we only update vertex 9</a:t>
            </a:r>
          </a:p>
        </p:txBody>
      </p:sp>
      <p:graphicFrame>
        <p:nvGraphicFramePr>
          <p:cNvPr id="245823" name="Group 63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285" name="Picture 66" descr="s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7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As do these </a:t>
            </a:r>
            <a:r>
              <a:rPr lang="en-US" altLang="en-US">
                <a:latin typeface="Times New Roman" pitchFamily="18" charset="0"/>
                <a:cs typeface="Arial" charset="0"/>
              </a:rPr>
              <a:t>15</a:t>
            </a:r>
            <a:r>
              <a:rPr lang="en-US" altLang="en-US">
                <a:latin typeface="Arial" charset="0"/>
                <a:cs typeface="Arial" charset="0"/>
              </a:rPr>
              <a:t> edges:</a:t>
            </a:r>
          </a:p>
        </p:txBody>
      </p:sp>
      <p:pic>
        <p:nvPicPr>
          <p:cNvPr id="14340" name="Picture 7" descr="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2409825"/>
            <a:ext cx="458986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33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 are no other vertices to update while visiting vertex 9</a:t>
            </a:r>
          </a:p>
        </p:txBody>
      </p:sp>
      <p:graphicFrame>
        <p:nvGraphicFramePr>
          <p:cNvPr id="246847" name="Group 63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3309" name="Picture 66" descr="st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31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And neither are there any vertices to update when visiting vertex 7</a:t>
            </a:r>
          </a:p>
        </p:txBody>
      </p:sp>
      <p:graphicFrame>
        <p:nvGraphicFramePr>
          <p:cNvPr id="247871" name="Group 63"/>
          <p:cNvGraphicFramePr>
            <a:graphicFrameLocks noGrp="1"/>
          </p:cNvGraphicFramePr>
          <p:nvPr/>
        </p:nvGraphicFramePr>
        <p:xfrm>
          <a:off x="5868591" y="2085975"/>
          <a:ext cx="1997869" cy="2789632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4333" name="Picture 67" descr="st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78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At this point, there are no more unvisited vertices, and therefore we are done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If at any point, all remaining vertices had a distance of ∞, this would indicate that the graph is not connected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 this case, the minimum spanning tree would only span one connected sub-graph</a:t>
            </a:r>
          </a:p>
        </p:txBody>
      </p:sp>
    </p:spTree>
    <p:extLst>
      <p:ext uri="{BB962C8B-B14F-4D97-AF65-F5344CB8AC3E}">
        <p14:creationId xmlns:p14="http://schemas.microsoft.com/office/powerpoint/2010/main" val="4187411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Prim’s Algorithm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Using the parent pointers, we can now construct the minimum spanning tree</a:t>
            </a:r>
          </a:p>
        </p:txBody>
      </p:sp>
      <p:graphicFrame>
        <p:nvGraphicFramePr>
          <p:cNvPr id="248895" name="Group 63"/>
          <p:cNvGraphicFramePr>
            <a:graphicFrameLocks noGrp="1"/>
          </p:cNvGraphicFramePr>
          <p:nvPr/>
        </p:nvGraphicFramePr>
        <p:xfrm>
          <a:off x="5868591" y="2085975"/>
          <a:ext cx="1997869" cy="3071261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6" marB="3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6" marB="34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6381" name="Picture 65" descr="s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856310"/>
            <a:ext cx="296941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83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and analysis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The initialization requires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 </a:t>
            </a:r>
            <a:r>
              <a:rPr lang="en-US" dirty="0">
                <a:latin typeface="Arial" charset="0"/>
                <a:cs typeface="Arial" charset="0"/>
              </a:rPr>
              <a:t>memory and run time</a:t>
            </a:r>
          </a:p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We iterate 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– 1 </a:t>
            </a:r>
            <a:r>
              <a:rPr lang="en-US" dirty="0">
                <a:latin typeface="Arial" charset="0"/>
                <a:cs typeface="Arial" charset="0"/>
              </a:rPr>
              <a:t> times, each time finding the </a:t>
            </a:r>
            <a:r>
              <a:rPr lang="en-US" i="1" dirty="0">
                <a:latin typeface="Arial" charset="0"/>
                <a:cs typeface="Arial" charset="0"/>
              </a:rPr>
              <a:t>closest </a:t>
            </a:r>
            <a:r>
              <a:rPr lang="en-US" dirty="0">
                <a:latin typeface="Arial" charset="0"/>
                <a:cs typeface="Arial" charset="0"/>
              </a:rPr>
              <a:t>vertex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Iterating through the table requires is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|)</a:t>
            </a:r>
            <a:r>
              <a:rPr lang="en-US" dirty="0">
                <a:latin typeface="Arial" charset="0"/>
                <a:cs typeface="Arial" charset="0"/>
              </a:rPr>
              <a:t> time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Each time we find a vertex, we must check all of its neighbors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With an adjacency matrix, the run time is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 + 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|)) =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With an adjacency list, the run time is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+ 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|) =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as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 = O(|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|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Can we do better?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Recall, we only need the shortest edge next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How about a priority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queue?Assume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we are using a binary heap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We will have to update the heap structure—this requires additional work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80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and analysis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The initialization still requires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 </a:t>
            </a:r>
            <a:r>
              <a:rPr lang="en-US" dirty="0">
                <a:latin typeface="Arial" charset="0"/>
                <a:cs typeface="Arial" charset="0"/>
              </a:rPr>
              <a:t>memory and run time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priority queue will also requires </a:t>
            </a:r>
            <a:r>
              <a:rPr lang="en-US" dirty="0">
                <a:latin typeface="Symbol" pitchFamily="18" charset="2"/>
                <a:cs typeface="Arial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memory</a:t>
            </a:r>
          </a:p>
          <a:p>
            <a:pPr marL="257175" lvl="1" indent="-257175"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We iterate 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– 1 </a:t>
            </a:r>
            <a:r>
              <a:rPr lang="en-US" dirty="0">
                <a:latin typeface="Arial" charset="0"/>
                <a:cs typeface="Arial" charset="0"/>
              </a:rPr>
              <a:t> times, each time finding the </a:t>
            </a:r>
            <a:r>
              <a:rPr lang="en-US" i="1" dirty="0">
                <a:latin typeface="Arial" charset="0"/>
                <a:cs typeface="Arial" charset="0"/>
              </a:rPr>
              <a:t>closest </a:t>
            </a:r>
            <a:r>
              <a:rPr lang="en-US" dirty="0">
                <a:latin typeface="Arial" charset="0"/>
                <a:cs typeface="Arial" charset="0"/>
              </a:rPr>
              <a:t>vertex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Place the shortest distances into a priority queue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The size of the priority queue is </a:t>
            </a:r>
            <a:r>
              <a:rPr lang="en-US" dirty="0">
                <a:latin typeface="Symbol" pitchFamily="18" charset="2"/>
                <a:cs typeface="Arial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Thus, the work required for this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  <a:endParaRPr lang="en-US" dirty="0">
              <a:latin typeface="Arial" charset="0"/>
              <a:cs typeface="Arial" charset="0"/>
            </a:endParaRPr>
          </a:p>
          <a:p>
            <a:pPr marL="257175" lvl="1" indent="-257175"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Is this all the work that is necessary?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Recall that each edge visited may result in a new edge being pushed to the very top of the heap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Thus, the work required for this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</a:p>
          <a:p>
            <a:pPr lvl="1">
              <a:defRPr/>
            </a:pPr>
            <a:endParaRPr lang="en-US" dirty="0">
              <a:latin typeface="Times New Roman" pitchFamily="18" charset="0"/>
              <a:cs typeface="Arial" charset="0"/>
            </a:endParaRPr>
          </a:p>
          <a:p>
            <a:pPr marL="257175" lvl="1" indent="-257175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Thus, the total run time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</a:p>
          <a:p>
            <a:pPr marL="257175" lvl="1" indent="-257175"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06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and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We could use a different heap structure:</a:t>
            </a:r>
          </a:p>
          <a:p>
            <a:pPr lvl="1"/>
            <a:r>
              <a:rPr lang="en-CA" dirty="0"/>
              <a:t>A Fibonacci heap is a node-based heap</a:t>
            </a:r>
          </a:p>
          <a:p>
            <a:pPr lvl="1"/>
            <a:r>
              <a:rPr lang="en-CA" dirty="0"/>
              <a:t>Pop is still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  <a:r>
              <a:rPr lang="en-CA" dirty="0"/>
              <a:t>, but inserting and moving a key is </a:t>
            </a:r>
            <a:r>
              <a:rPr lang="en-US" dirty="0">
                <a:latin typeface="Symbol" pitchFamily="18" charset="2"/>
                <a:cs typeface="Arial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Arial" charset="0"/>
              </a:rPr>
              <a:t>1)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Thus, because we are only calling pop </a:t>
            </a:r>
            <a:r>
              <a:rPr 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– 1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times, work required reduces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latin typeface="Times New Roman" pitchFamily="18" charset="0"/>
                <a:cs typeface="Arial" charset="0"/>
              </a:rPr>
              <a:t>| + 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Thus, the overall run-time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O(|</a:t>
            </a:r>
            <a:r>
              <a:rPr 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dirty="0">
                <a:latin typeface="Times New Roman" pitchFamily="18" charset="0"/>
                <a:cs typeface="Arial" charset="0"/>
              </a:rPr>
              <a:t>| + 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 </a:t>
            </a:r>
            <a:r>
              <a:rPr 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dirty="0">
                <a:latin typeface="Times New Roman" pitchFamily="18" charset="0"/>
                <a:cs typeface="Arial" charset="0"/>
              </a:rPr>
              <a:t>(|</a:t>
            </a:r>
            <a:r>
              <a:rPr 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dirty="0">
                <a:latin typeface="Times New Roman" pitchFamily="18" charset="0"/>
                <a:cs typeface="Arial" charset="0"/>
              </a:rPr>
              <a:t>|))</a:t>
            </a:r>
          </a:p>
        </p:txBody>
      </p:sp>
    </p:spTree>
    <p:extLst>
      <p:ext uri="{BB962C8B-B14F-4D97-AF65-F5344CB8AC3E}">
        <p14:creationId xmlns:p14="http://schemas.microsoft.com/office/powerpoint/2010/main" val="356061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Such a collection of edges is called a </a:t>
            </a:r>
            <a:r>
              <a:rPr lang="en-US" altLang="en-US" i="1">
                <a:latin typeface="Arial" charset="0"/>
                <a:cs typeface="Arial" charset="0"/>
              </a:rPr>
              <a:t>tree</a:t>
            </a:r>
            <a:r>
              <a:rPr lang="en-US" altLang="en-US">
                <a:latin typeface="Arial" charset="0"/>
                <a:cs typeface="Arial" charset="0"/>
              </a:rPr>
              <a:t> because if any vertex is taken to be the root, we form a tree by treating the adjacent vertices as children, and so on...</a:t>
            </a:r>
          </a:p>
        </p:txBody>
      </p:sp>
      <p:pic>
        <p:nvPicPr>
          <p:cNvPr id="15364" name="Picture 8" descr="st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1" y="2964199"/>
            <a:ext cx="5455444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7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Spanning trees on weighted 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weight of a spanning tree is the sum of the weights on all the edges which comprise the spanning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weight of this spanning tree is 20</a:t>
            </a:r>
          </a:p>
        </p:txBody>
      </p:sp>
      <p:pic>
        <p:nvPicPr>
          <p:cNvPr id="17412" name="Picture 4" descr="s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2971560"/>
            <a:ext cx="5459071" cy="14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0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Minimum Spanning Trees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Which spanning tree which minimizes the weight?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Such a tree is termed a </a:t>
            </a:r>
            <a:r>
              <a:rPr lang="en-US" altLang="en-US" i="1">
                <a:latin typeface="Arial" charset="0"/>
                <a:cs typeface="Arial" charset="0"/>
              </a:rPr>
              <a:t>minimum spanning tree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weight of this spanning tree is 14</a:t>
            </a:r>
          </a:p>
        </p:txBody>
      </p:sp>
      <p:pic>
        <p:nvPicPr>
          <p:cNvPr id="18436" name="Picture 7" descr="st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2971560"/>
            <a:ext cx="5459071" cy="14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62184"/>
      </p:ext>
    </p:extLst>
  </p:cSld>
  <p:clrMapOvr>
    <a:masterClrMapping/>
  </p:clrMapOvr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49458</TotalTime>
  <Words>4921</Words>
  <Application>Microsoft Macintosh PowerPoint</Application>
  <PresentationFormat>On-screen Show (16:9)</PresentationFormat>
  <Paragraphs>1113</Paragraphs>
  <Slides>66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Arial Black</vt:lpstr>
      <vt:lpstr>Cambria Math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Lecture 18:  Minimum Spanning Tree</vt:lpstr>
      <vt:lpstr>Outline</vt:lpstr>
      <vt:lpstr>Spanning trees</vt:lpstr>
      <vt:lpstr>Spanning trees</vt:lpstr>
      <vt:lpstr>Spanning trees</vt:lpstr>
      <vt:lpstr>Spanning trees</vt:lpstr>
      <vt:lpstr>Spanning trees</vt:lpstr>
      <vt:lpstr>Spanning trees on weighted graphs</vt:lpstr>
      <vt:lpstr>Minimum Spanning Trees</vt:lpstr>
      <vt:lpstr>Formal formulation of MST problem</vt:lpstr>
      <vt:lpstr>Application</vt:lpstr>
      <vt:lpstr>Application</vt:lpstr>
      <vt:lpstr>Application</vt:lpstr>
      <vt:lpstr>Greedy approach for solving MST</vt:lpstr>
      <vt:lpstr>Generic-MST</vt:lpstr>
      <vt:lpstr>What edges are safe?</vt:lpstr>
      <vt:lpstr>What edges are safe?</vt:lpstr>
      <vt:lpstr>Proof in short</vt:lpstr>
      <vt:lpstr>Kruskal’s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Analysis</vt:lpstr>
      <vt:lpstr>Disjoint-set implementation for Kruskal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Implementation and analysis</vt:lpstr>
      <vt:lpstr>Implementation and analysis</vt:lpstr>
      <vt:lpstr>Implementation and analysis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1258</cp:revision>
  <cp:lastPrinted>2022-09-13T23:51:23Z</cp:lastPrinted>
  <dcterms:created xsi:type="dcterms:W3CDTF">2007-09-23T17:35:11Z</dcterms:created>
  <dcterms:modified xsi:type="dcterms:W3CDTF">2024-04-06T08:09:40Z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